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59" r:id="rId6"/>
    <p:sldId id="260" r:id="rId7"/>
    <p:sldId id="261" r:id="rId8"/>
    <p:sldId id="262" r:id="rId9"/>
    <p:sldId id="263" r:id="rId10"/>
    <p:sldId id="264" r:id="rId11"/>
    <p:sldId id="265" r:id="rId12"/>
    <p:sldId id="276" r:id="rId13"/>
    <p:sldId id="266" r:id="rId14"/>
    <p:sldId id="267" r:id="rId15"/>
    <p:sldId id="269" r:id="rId16"/>
    <p:sldId id="268" r:id="rId17"/>
    <p:sldId id="270" r:id="rId18"/>
    <p:sldId id="277"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8251-BD9B-2135-A2A0-00B32FFE4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A62F87-5271-C4E2-CC02-A5764881E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2D68F8-96CB-EA48-FD26-78D13FB39C86}"/>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5" name="Footer Placeholder 4">
            <a:extLst>
              <a:ext uri="{FF2B5EF4-FFF2-40B4-BE49-F238E27FC236}">
                <a16:creationId xmlns:a16="http://schemas.microsoft.com/office/drawing/2014/main" id="{53B09AA8-067F-D53E-AD51-520C018D7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6125F-EA3C-F5C6-790B-BDDA9C3883A1}"/>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97261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8C66-5BDA-0659-694F-BD2800AA13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66A0B-09B8-896D-1635-EC24F64A0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6F7FB-78D4-033F-F41D-1B01F38205CE}"/>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5" name="Footer Placeholder 4">
            <a:extLst>
              <a:ext uri="{FF2B5EF4-FFF2-40B4-BE49-F238E27FC236}">
                <a16:creationId xmlns:a16="http://schemas.microsoft.com/office/drawing/2014/main" id="{68CBC429-9DF2-3846-3F9F-FAADDF80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BC2FC-9091-130E-891F-2C5DA324DB68}"/>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40810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B565B-152C-FE4B-67A9-BDBACC6BB2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865A30-ED4B-3BD6-DC9A-350C61B6D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92CED-CCB0-8F25-25CA-A497AA5E5914}"/>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5" name="Footer Placeholder 4">
            <a:extLst>
              <a:ext uri="{FF2B5EF4-FFF2-40B4-BE49-F238E27FC236}">
                <a16:creationId xmlns:a16="http://schemas.microsoft.com/office/drawing/2014/main" id="{56F83CB9-18D2-A6DC-313A-214A8CA18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38A91-540C-303A-7DE5-32E1783A9903}"/>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82767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054A-3BB0-62E5-9ABC-3C68B5D11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2F670-D660-B264-71D1-E7E92C7512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52232-94F4-AA2D-20C8-12FC43171B9F}"/>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5" name="Footer Placeholder 4">
            <a:extLst>
              <a:ext uri="{FF2B5EF4-FFF2-40B4-BE49-F238E27FC236}">
                <a16:creationId xmlns:a16="http://schemas.microsoft.com/office/drawing/2014/main" id="{190FB75C-918A-CE20-59BF-D8A467145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D1E18-E423-58B5-E4E2-97497C5F4E09}"/>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421780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46FF-5133-6A7E-7BC9-01B9F5F83C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CEB95C-47C5-AF49-A393-888F3FDE7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C35C6-6BE9-E67A-BCCC-951BDB093DD0}"/>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5" name="Footer Placeholder 4">
            <a:extLst>
              <a:ext uri="{FF2B5EF4-FFF2-40B4-BE49-F238E27FC236}">
                <a16:creationId xmlns:a16="http://schemas.microsoft.com/office/drawing/2014/main" id="{9A7BE352-D10A-8204-47DC-D8B1C0E9F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4A34E-8F01-C527-F9A5-3DB9DF22C3D3}"/>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70569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FDC2-9279-923C-9980-F1BB0F664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8F39F7-DBCF-64DC-44EE-292F969A9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A9EB50-728C-28C3-9421-1E0D7203A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9102D-078D-7E44-7B45-AD45D935949F}"/>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6" name="Footer Placeholder 5">
            <a:extLst>
              <a:ext uri="{FF2B5EF4-FFF2-40B4-BE49-F238E27FC236}">
                <a16:creationId xmlns:a16="http://schemas.microsoft.com/office/drawing/2014/main" id="{BD2CACC4-7120-C32B-A381-6EA4D4AD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8BBFA-4DC3-D1EF-77A2-92751530D053}"/>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183324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D32-59A9-9869-C3C2-58DF90D64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FE2D05-AEC5-A437-6A67-B1A78481F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2441B-AD2E-7A00-E5AF-7D2E3DD375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F401A-4022-FB08-1AA0-26BD49DB3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B2AE2-B848-50AD-92C7-C68F3F991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0054A9-6960-65A5-E35C-24809D09BB01}"/>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8" name="Footer Placeholder 7">
            <a:extLst>
              <a:ext uri="{FF2B5EF4-FFF2-40B4-BE49-F238E27FC236}">
                <a16:creationId xmlns:a16="http://schemas.microsoft.com/office/drawing/2014/main" id="{A4432358-0BB1-E2BA-705F-B23E70A988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9CE513-7137-733C-B712-27133CBC3259}"/>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93105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45C8-F9C5-617C-65D6-CF5636588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8AAA60-CB33-A23A-D6BD-F718EB5043A8}"/>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4" name="Footer Placeholder 3">
            <a:extLst>
              <a:ext uri="{FF2B5EF4-FFF2-40B4-BE49-F238E27FC236}">
                <a16:creationId xmlns:a16="http://schemas.microsoft.com/office/drawing/2014/main" id="{FC46CA60-E14B-72D0-8967-819069131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81B98C-C8C9-CEAA-698D-DDF4770FAF11}"/>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86966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388D2-8893-8C58-8738-71AF86692571}"/>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3" name="Footer Placeholder 2">
            <a:extLst>
              <a:ext uri="{FF2B5EF4-FFF2-40B4-BE49-F238E27FC236}">
                <a16:creationId xmlns:a16="http://schemas.microsoft.com/office/drawing/2014/main" id="{F1885FBD-CF2C-D297-7296-B33383E8B4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323A25-BD84-A8E0-D3E8-6A3851DB320C}"/>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102573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8D4-EFEC-5F07-F0AE-76742B87E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62935-5CC8-37E2-D056-D5D9E659E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C28DD4-4786-91CC-B893-BBBFD7810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3553A-0F36-F0AE-24E6-CAC2109DE5B9}"/>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6" name="Footer Placeholder 5">
            <a:extLst>
              <a:ext uri="{FF2B5EF4-FFF2-40B4-BE49-F238E27FC236}">
                <a16:creationId xmlns:a16="http://schemas.microsoft.com/office/drawing/2014/main" id="{7DBE76B8-5B59-9D7D-7EC6-A8269A716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E3454-4863-B93D-D29A-6CFB9A438D1C}"/>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0424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B13D-8DA5-2FA9-9F01-B426CED35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0B7DD0-2918-73A3-1EB5-44182EFCC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7C9AA-BB2C-1C38-79E5-520D83F37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7A411-B856-56FF-E3B9-6B58C7D3C86F}"/>
              </a:ext>
            </a:extLst>
          </p:cNvPr>
          <p:cNvSpPr>
            <a:spLocks noGrp="1"/>
          </p:cNvSpPr>
          <p:nvPr>
            <p:ph type="dt" sz="half" idx="10"/>
          </p:nvPr>
        </p:nvSpPr>
        <p:spPr/>
        <p:txBody>
          <a:bodyPr/>
          <a:lstStyle/>
          <a:p>
            <a:fld id="{A118C365-9306-4E81-B869-5B46BF254E7C}" type="datetimeFigureOut">
              <a:rPr lang="en-US" smtClean="0"/>
              <a:t>3/23/2023</a:t>
            </a:fld>
            <a:endParaRPr lang="en-US"/>
          </a:p>
        </p:txBody>
      </p:sp>
      <p:sp>
        <p:nvSpPr>
          <p:cNvPr id="6" name="Footer Placeholder 5">
            <a:extLst>
              <a:ext uri="{FF2B5EF4-FFF2-40B4-BE49-F238E27FC236}">
                <a16:creationId xmlns:a16="http://schemas.microsoft.com/office/drawing/2014/main" id="{CBFC65BA-7439-3941-3F40-35A24494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0A39B-F1E9-D3FD-8CE5-0F1D6258877F}"/>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85074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45A70-0751-E15B-1631-0662439CF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9A28C1-CC22-238D-982B-6BFB5ABA4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B554B-54ED-3317-7654-26C2E3FFE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C365-9306-4E81-B869-5B46BF254E7C}" type="datetimeFigureOut">
              <a:rPr lang="en-US" smtClean="0"/>
              <a:t>3/23/2023</a:t>
            </a:fld>
            <a:endParaRPr lang="en-US"/>
          </a:p>
        </p:txBody>
      </p:sp>
      <p:sp>
        <p:nvSpPr>
          <p:cNvPr id="5" name="Footer Placeholder 4">
            <a:extLst>
              <a:ext uri="{FF2B5EF4-FFF2-40B4-BE49-F238E27FC236}">
                <a16:creationId xmlns:a16="http://schemas.microsoft.com/office/drawing/2014/main" id="{B03DE9D0-096D-A41C-CE02-E5D5C7D1E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20F6C-9825-8EE1-8C02-49FD4021C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ECA91-7FC2-4712-87C6-2EA083E2BAA4}" type="slidenum">
              <a:rPr lang="en-US" smtClean="0"/>
              <a:t>‹#›</a:t>
            </a:fld>
            <a:endParaRPr lang="en-US"/>
          </a:p>
        </p:txBody>
      </p:sp>
    </p:spTree>
    <p:extLst>
      <p:ext uri="{BB962C8B-B14F-4D97-AF65-F5344CB8AC3E}">
        <p14:creationId xmlns:p14="http://schemas.microsoft.com/office/powerpoint/2010/main" val="3085904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F318-425A-CECA-E8A9-C5A3721CFFA9}"/>
              </a:ext>
            </a:extLst>
          </p:cNvPr>
          <p:cNvSpPr>
            <a:spLocks noGrp="1"/>
          </p:cNvSpPr>
          <p:nvPr>
            <p:ph type="ctrTitle"/>
          </p:nvPr>
        </p:nvSpPr>
        <p:spPr/>
        <p:txBody>
          <a:bodyPr/>
          <a:lstStyle/>
          <a:p>
            <a:r>
              <a:rPr lang="en-US" b="1" dirty="0"/>
              <a:t>Oedema and Ascites</a:t>
            </a:r>
          </a:p>
        </p:txBody>
      </p:sp>
      <p:sp>
        <p:nvSpPr>
          <p:cNvPr id="3" name="Subtitle 2">
            <a:extLst>
              <a:ext uri="{FF2B5EF4-FFF2-40B4-BE49-F238E27FC236}">
                <a16:creationId xmlns:a16="http://schemas.microsoft.com/office/drawing/2014/main" id="{BF60F158-5E43-A226-E58B-083689FB14CF}"/>
              </a:ext>
            </a:extLst>
          </p:cNvPr>
          <p:cNvSpPr>
            <a:spLocks noGrp="1"/>
          </p:cNvSpPr>
          <p:nvPr>
            <p:ph type="subTitle" idx="1"/>
          </p:nvPr>
        </p:nvSpPr>
        <p:spPr>
          <a:xfrm>
            <a:off x="1524000" y="4131732"/>
            <a:ext cx="9144000" cy="1126067"/>
          </a:xfrm>
        </p:spPr>
        <p: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Dr. Muntadher Abdulkareem Abdullah</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mn-cs"/>
              </a:rPr>
              <a:t>M.B.Ch.B,CABM,FIBMS,FIBMS(GE.&amp;HEP.)</a:t>
            </a:r>
            <a:endParaRPr kumimoji="0" lang="en-US" sz="3200" b="0" i="0" u="none" strike="noStrike" kern="1200" cap="none" spc="0" normalizeH="0" baseline="0" noProof="0" dirty="0">
              <a:ln>
                <a:noFill/>
              </a:ln>
              <a:solidFill>
                <a:prstClr val="black">
                  <a:tint val="75000"/>
                </a:prstClr>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91075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4D38-2113-473B-5A70-A3FBDBC3D851}"/>
              </a:ext>
            </a:extLst>
          </p:cNvPr>
          <p:cNvSpPr>
            <a:spLocks noGrp="1"/>
          </p:cNvSpPr>
          <p:nvPr>
            <p:ph type="title"/>
          </p:nvPr>
        </p:nvSpPr>
        <p:spPr>
          <a:xfrm>
            <a:off x="838201" y="694267"/>
            <a:ext cx="10515600" cy="1275821"/>
          </a:xfrm>
        </p:spPr>
        <p:txBody>
          <a:bodyPr>
            <a:normAutofit/>
          </a:bodyPr>
          <a:lstStyle/>
          <a:p>
            <a:r>
              <a:rPr lang="en-US" sz="2800" b="1" dirty="0"/>
              <a:t>Ascites</a:t>
            </a:r>
          </a:p>
        </p:txBody>
      </p:sp>
      <p:sp>
        <p:nvSpPr>
          <p:cNvPr id="3" name="Content Placeholder 2">
            <a:extLst>
              <a:ext uri="{FF2B5EF4-FFF2-40B4-BE49-F238E27FC236}">
                <a16:creationId xmlns:a16="http://schemas.microsoft.com/office/drawing/2014/main" id="{62D27CCA-7FA1-307D-356F-E66E6129940D}"/>
              </a:ext>
            </a:extLst>
          </p:cNvPr>
          <p:cNvSpPr>
            <a:spLocks noGrp="1"/>
          </p:cNvSpPr>
          <p:nvPr>
            <p:ph idx="1"/>
          </p:nvPr>
        </p:nvSpPr>
        <p:spPr>
          <a:xfrm>
            <a:off x="838199" y="1825624"/>
            <a:ext cx="11260668" cy="4879975"/>
          </a:xfrm>
        </p:spPr>
        <p:txBody>
          <a:bodyPr/>
          <a:lstStyle/>
          <a:p>
            <a:endParaRPr lang="en-US" dirty="0"/>
          </a:p>
          <a:p>
            <a:r>
              <a:rPr lang="en-US" sz="2400" dirty="0"/>
              <a:t>Ascites is present when there is accumulation of free fluid in the peritoneal cavity.</a:t>
            </a:r>
          </a:p>
          <a:p>
            <a:endParaRPr lang="en-US" sz="2400" dirty="0"/>
          </a:p>
          <a:p>
            <a:pPr marL="0" indent="0">
              <a:buNone/>
            </a:pPr>
            <a:endParaRPr lang="en-US" dirty="0"/>
          </a:p>
        </p:txBody>
      </p:sp>
      <p:pic>
        <p:nvPicPr>
          <p:cNvPr id="2050" name="Picture 2" descr="Ascites physical examination - wikidoc">
            <a:extLst>
              <a:ext uri="{FF2B5EF4-FFF2-40B4-BE49-F238E27FC236}">
                <a16:creationId xmlns:a16="http://schemas.microsoft.com/office/drawing/2014/main" id="{83F09083-7183-1586-E7DA-EB14F1685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67" y="2861734"/>
            <a:ext cx="5317066"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2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638E1-35D1-B4BD-862A-B37ADA52D516}"/>
              </a:ext>
            </a:extLst>
          </p:cNvPr>
          <p:cNvSpPr>
            <a:spLocks noGrp="1"/>
          </p:cNvSpPr>
          <p:nvPr>
            <p:ph idx="1"/>
          </p:nvPr>
        </p:nvSpPr>
        <p:spPr>
          <a:xfrm>
            <a:off x="838200" y="558800"/>
            <a:ext cx="10515600" cy="5618163"/>
          </a:xfrm>
        </p:spPr>
        <p:txBody>
          <a:bodyPr>
            <a:normAutofit/>
          </a:bodyPr>
          <a:lstStyle/>
          <a:p>
            <a:endParaRPr lang="en-US" sz="2400" dirty="0"/>
          </a:p>
          <a:p>
            <a:r>
              <a:rPr lang="en-US" sz="2400" dirty="0"/>
              <a:t>Small amounts of ascites are asymptomatic, but with larger accumulations of fluid (&gt;1 L) there is abdominal distension, fullness in the flanks, shifting dullness on percussion and, when the ascites is marked, a fluid thrill/fluid wave. </a:t>
            </a:r>
          </a:p>
          <a:p>
            <a:endParaRPr lang="en-US" sz="2400" dirty="0"/>
          </a:p>
          <a:p>
            <a:endParaRPr lang="en-US" sz="2400" dirty="0"/>
          </a:p>
          <a:p>
            <a:r>
              <a:rPr lang="en-US" sz="2400" dirty="0"/>
              <a:t>Other features include eversion of the umbilicus, herniae, abdominal striae, divarication of the recti and scrotal oedema. Dilated superficial abdominal veins may be seen if the ascites is due to portal hypertension.</a:t>
            </a:r>
          </a:p>
        </p:txBody>
      </p:sp>
    </p:spTree>
    <p:extLst>
      <p:ext uri="{BB962C8B-B14F-4D97-AF65-F5344CB8AC3E}">
        <p14:creationId xmlns:p14="http://schemas.microsoft.com/office/powerpoint/2010/main" val="333030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0A1DA-36D6-C7C2-B00C-8021D3AF55F6}"/>
              </a:ext>
            </a:extLst>
          </p:cNvPr>
          <p:cNvPicPr>
            <a:picLocks noChangeAspect="1"/>
          </p:cNvPicPr>
          <p:nvPr/>
        </p:nvPicPr>
        <p:blipFill>
          <a:blip r:embed="rId2"/>
          <a:stretch>
            <a:fillRect/>
          </a:stretch>
        </p:blipFill>
        <p:spPr>
          <a:xfrm>
            <a:off x="6544732" y="375334"/>
            <a:ext cx="5147734" cy="5427133"/>
          </a:xfrm>
          <a:prstGeom prst="rect">
            <a:avLst/>
          </a:prstGeom>
        </p:spPr>
      </p:pic>
      <p:pic>
        <p:nvPicPr>
          <p:cNvPr id="8" name="Content Placeholder 7">
            <a:extLst>
              <a:ext uri="{FF2B5EF4-FFF2-40B4-BE49-F238E27FC236}">
                <a16:creationId xmlns:a16="http://schemas.microsoft.com/office/drawing/2014/main" id="{F4F113C1-684D-6147-F2C2-D6F7C7892AB2}"/>
              </a:ext>
            </a:extLst>
          </p:cNvPr>
          <p:cNvPicPr>
            <a:picLocks noGrp="1" noChangeAspect="1"/>
          </p:cNvPicPr>
          <p:nvPr>
            <p:ph idx="1"/>
          </p:nvPr>
        </p:nvPicPr>
        <p:blipFill>
          <a:blip r:embed="rId3"/>
          <a:stretch>
            <a:fillRect/>
          </a:stretch>
        </p:blipFill>
        <p:spPr>
          <a:xfrm>
            <a:off x="130701" y="375334"/>
            <a:ext cx="6172735" cy="5427133"/>
          </a:xfrm>
        </p:spPr>
      </p:pic>
    </p:spTree>
    <p:extLst>
      <p:ext uri="{BB962C8B-B14F-4D97-AF65-F5344CB8AC3E}">
        <p14:creationId xmlns:p14="http://schemas.microsoft.com/office/powerpoint/2010/main" val="428484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54EB09-6FEE-0206-7092-9C8C0250876A}"/>
              </a:ext>
            </a:extLst>
          </p:cNvPr>
          <p:cNvSpPr>
            <a:spLocks noGrp="1"/>
          </p:cNvSpPr>
          <p:nvPr>
            <p:ph idx="1"/>
          </p:nvPr>
        </p:nvSpPr>
        <p:spPr>
          <a:xfrm>
            <a:off x="160867" y="355600"/>
            <a:ext cx="11827933" cy="6223000"/>
          </a:xfrm>
        </p:spPr>
        <p:txBody>
          <a:bodyPr>
            <a:normAutofit/>
          </a:bodyPr>
          <a:lstStyle/>
          <a:p>
            <a:r>
              <a:rPr lang="en-US" dirty="0"/>
              <a:t>Pathophysiology :</a:t>
            </a:r>
          </a:p>
          <a:p>
            <a:pPr marL="0" indent="0">
              <a:buNone/>
            </a:pPr>
            <a:endParaRPr lang="en-US" dirty="0"/>
          </a:p>
          <a:p>
            <a:r>
              <a:rPr lang="en-US" sz="2400" dirty="0"/>
              <a:t>Ascites has numerous causes, the most common of which are malignant disease, cirrhosis and heart failure. </a:t>
            </a:r>
          </a:p>
          <a:p>
            <a:endParaRPr lang="en-US" sz="2400" dirty="0"/>
          </a:p>
          <a:p>
            <a:r>
              <a:rPr lang="en-US" sz="2400" dirty="0"/>
              <a:t>Many primary disorders of the peritoneum and visceral organs can also cause ascites, and these need to be considered even in a patient with chronic liver disease . Splanchnic vasodilatation is thought to be the main factor leading to ascites in cirrhosis. This is mediated by vasodilators (mainly nitric oxide) that are released when portal hypertension causes shunting of blood into the systemic circulation. </a:t>
            </a:r>
          </a:p>
        </p:txBody>
      </p:sp>
    </p:spTree>
    <p:extLst>
      <p:ext uri="{BB962C8B-B14F-4D97-AF65-F5344CB8AC3E}">
        <p14:creationId xmlns:p14="http://schemas.microsoft.com/office/powerpoint/2010/main" val="354606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7AD82-B234-190F-0352-521745437440}"/>
              </a:ext>
            </a:extLst>
          </p:cNvPr>
          <p:cNvSpPr>
            <a:spLocks noGrp="1"/>
          </p:cNvSpPr>
          <p:nvPr>
            <p:ph idx="1"/>
          </p:nvPr>
        </p:nvSpPr>
        <p:spPr>
          <a:xfrm>
            <a:off x="838200" y="956733"/>
            <a:ext cx="10515600" cy="5220230"/>
          </a:xfrm>
        </p:spPr>
        <p:txBody>
          <a:bodyPr>
            <a:norm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Systemic arterial pressure falls due to pronounced splanchnic vasodilatation as cirrhosis advances. </a:t>
            </a:r>
          </a:p>
          <a:p>
            <a:pPr marL="0" indent="0">
              <a:buNone/>
            </a:pPr>
            <a:endParaRPr lang="en-US" sz="2400" dirty="0">
              <a:solidFill>
                <a:prstClr val="black"/>
              </a:solidFill>
              <a:latin typeface="Calibri" panose="020F0502020204030204"/>
            </a:endParaRP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leads to activation of the renin–angiotensin system with secondary aldosteronism, increased sympathetic nervous activity, increased atrial natriuretic hormone secretion and altered activity </a:t>
            </a:r>
            <a:r>
              <a:rPr lang="en-US" sz="2400" dirty="0"/>
              <a:t>of the kallikrein–kinin system . </a:t>
            </a:r>
          </a:p>
          <a:p>
            <a:pPr marL="0" indent="0">
              <a:buNone/>
            </a:pPr>
            <a:endParaRPr lang="en-US" sz="2400" dirty="0"/>
          </a:p>
          <a:p>
            <a:r>
              <a:rPr lang="en-US" sz="2400" dirty="0"/>
              <a:t>These systems tend to normalize arterial pressure but produce salt and water retention. In this setting, the combination of splanchnic arterial vasodilatation and portal hypertension alters intestinal capillary permeability, promoting accumulation of fluid within the peritoneum.</a:t>
            </a:r>
          </a:p>
        </p:txBody>
      </p:sp>
    </p:spTree>
    <p:extLst>
      <p:ext uri="{BB962C8B-B14F-4D97-AF65-F5344CB8AC3E}">
        <p14:creationId xmlns:p14="http://schemas.microsoft.com/office/powerpoint/2010/main" val="366011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541911-302B-D91A-2930-FB21E21B673C}"/>
              </a:ext>
            </a:extLst>
          </p:cNvPr>
          <p:cNvPicPr>
            <a:picLocks noGrp="1" noChangeAspect="1"/>
          </p:cNvPicPr>
          <p:nvPr>
            <p:ph idx="1"/>
          </p:nvPr>
        </p:nvPicPr>
        <p:blipFill>
          <a:blip r:embed="rId2"/>
          <a:stretch>
            <a:fillRect/>
          </a:stretch>
        </p:blipFill>
        <p:spPr>
          <a:xfrm>
            <a:off x="1667933" y="406400"/>
            <a:ext cx="7679267" cy="6129867"/>
          </a:xfrm>
        </p:spPr>
      </p:pic>
    </p:spTree>
    <p:extLst>
      <p:ext uri="{BB962C8B-B14F-4D97-AF65-F5344CB8AC3E}">
        <p14:creationId xmlns:p14="http://schemas.microsoft.com/office/powerpoint/2010/main" val="39469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4DAB18-0BFB-11C7-2683-84CDC11CE95D}"/>
              </a:ext>
            </a:extLst>
          </p:cNvPr>
          <p:cNvPicPr>
            <a:picLocks noGrp="1" noChangeAspect="1"/>
          </p:cNvPicPr>
          <p:nvPr>
            <p:ph idx="1"/>
          </p:nvPr>
        </p:nvPicPr>
        <p:blipFill>
          <a:blip r:embed="rId2"/>
          <a:stretch>
            <a:fillRect/>
          </a:stretch>
        </p:blipFill>
        <p:spPr>
          <a:xfrm>
            <a:off x="2260600" y="347133"/>
            <a:ext cx="6392333" cy="6214534"/>
          </a:xfrm>
        </p:spPr>
      </p:pic>
    </p:spTree>
    <p:extLst>
      <p:ext uri="{BB962C8B-B14F-4D97-AF65-F5344CB8AC3E}">
        <p14:creationId xmlns:p14="http://schemas.microsoft.com/office/powerpoint/2010/main" val="372492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8DC7-047F-3A20-8337-5BC4E536F283}"/>
              </a:ext>
            </a:extLst>
          </p:cNvPr>
          <p:cNvSpPr>
            <a:spLocks noGrp="1"/>
          </p:cNvSpPr>
          <p:nvPr>
            <p:ph type="title"/>
          </p:nvPr>
        </p:nvSpPr>
        <p:spPr>
          <a:xfrm>
            <a:off x="838200" y="465667"/>
            <a:ext cx="10515600" cy="1225021"/>
          </a:xfrm>
        </p:spPr>
        <p:txBody>
          <a:bodyPr>
            <a:normAutofit/>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Investigations</a:t>
            </a:r>
            <a:endParaRPr lang="en-US" sz="2800" b="1" dirty="0"/>
          </a:p>
        </p:txBody>
      </p:sp>
      <p:sp>
        <p:nvSpPr>
          <p:cNvPr id="3" name="Content Placeholder 2">
            <a:extLst>
              <a:ext uri="{FF2B5EF4-FFF2-40B4-BE49-F238E27FC236}">
                <a16:creationId xmlns:a16="http://schemas.microsoft.com/office/drawing/2014/main" id="{66375B27-30B1-F7A0-7142-D5B958E88059}"/>
              </a:ext>
            </a:extLst>
          </p:cNvPr>
          <p:cNvSpPr>
            <a:spLocks noGrp="1"/>
          </p:cNvSpPr>
          <p:nvPr>
            <p:ph idx="1"/>
          </p:nvPr>
        </p:nvSpPr>
        <p:spPr>
          <a:xfrm>
            <a:off x="838200" y="1825625"/>
            <a:ext cx="10515600" cy="4668308"/>
          </a:xfrm>
        </p:spPr>
        <p:txBody>
          <a:bodyPr>
            <a:normAutofit/>
          </a:bodyPr>
          <a:lstStyle/>
          <a:p>
            <a:r>
              <a:rPr lang="en-US" sz="2400" dirty="0"/>
              <a:t>Ultrasonography is the best means of detecting ascites, particularly in the obese and those with small volumes of fluid. </a:t>
            </a:r>
          </a:p>
          <a:p>
            <a:pPr marL="0" indent="0">
              <a:buNone/>
            </a:pPr>
            <a:endParaRPr lang="en-US" sz="2400" dirty="0"/>
          </a:p>
          <a:p>
            <a:r>
              <a:rPr lang="en-US" sz="2400" dirty="0"/>
              <a:t>Paracentesis (if necessary under ultrasonic guidance) can be used to obtain ascitic fluid for analysis. </a:t>
            </a:r>
          </a:p>
          <a:p>
            <a:pPr marL="0" indent="0">
              <a:buNone/>
            </a:pPr>
            <a:endParaRPr lang="en-US" sz="2400" dirty="0"/>
          </a:p>
          <a:p>
            <a:r>
              <a:rPr lang="en-US" sz="2400" dirty="0"/>
              <a:t>The appearance of ascitic fluid may point to the underlying cause .Pleural effusions are found in about 10% of patients, usually on the right side (hepatic hydrothorax); most are small and identified only on chest X-ray, but occasionally a massive hydrothorax occurs. Pleural effusions, particularly those on the left side, should not be assumed to be due to the ascites. </a:t>
            </a:r>
          </a:p>
        </p:txBody>
      </p:sp>
    </p:spTree>
    <p:extLst>
      <p:ext uri="{BB962C8B-B14F-4D97-AF65-F5344CB8AC3E}">
        <p14:creationId xmlns:p14="http://schemas.microsoft.com/office/powerpoint/2010/main" val="80816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racentesis drained some of milky whitish color fluid with high ...">
            <a:extLst>
              <a:ext uri="{FF2B5EF4-FFF2-40B4-BE49-F238E27FC236}">
                <a16:creationId xmlns:a16="http://schemas.microsoft.com/office/drawing/2014/main" id="{73CFC614-66E9-6603-F1B2-3CA03DBE26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6091" y="1009940"/>
            <a:ext cx="3076575" cy="50521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scitic and pleural fluid analysis | Download Scientific Diagram">
            <a:extLst>
              <a:ext uri="{FF2B5EF4-FFF2-40B4-BE49-F238E27FC236}">
                <a16:creationId xmlns:a16="http://schemas.microsoft.com/office/drawing/2014/main" id="{DD87307B-C79E-CDAE-4B13-9CB027A22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17" y="1009938"/>
            <a:ext cx="3648075" cy="50521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4E654D3F-608A-67A6-9122-6CC2E7EDF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667" y="1009939"/>
            <a:ext cx="5031316" cy="505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5EFF7-79CA-6320-E1CE-30521AC46DCF}"/>
              </a:ext>
            </a:extLst>
          </p:cNvPr>
          <p:cNvSpPr>
            <a:spLocks noGrp="1"/>
          </p:cNvSpPr>
          <p:nvPr>
            <p:ph idx="1"/>
          </p:nvPr>
        </p:nvSpPr>
        <p:spPr>
          <a:xfrm>
            <a:off x="160867" y="657225"/>
            <a:ext cx="11192933" cy="5862108"/>
          </a:xfrm>
        </p:spPr>
        <p:txBody>
          <a:bodyPr>
            <a:norm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Measurement of the protein concentration and the serum– ascites albumin gradient (SAAG) can be a useful tool to distinguish ascites of different aetiologies. </a:t>
            </a:r>
          </a:p>
          <a:p>
            <a:endParaRPr lang="en-US" sz="2400" dirty="0">
              <a:solidFill>
                <a:prstClr val="black"/>
              </a:solidFill>
              <a:latin typeface="Calibri" panose="020F0502020204030204"/>
            </a:endParaRP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Cirrhotic patients typically develop ascites with a low protein concentration (‘transudate’; protein concentration 30 g/L (3.0 g/dL).</a:t>
            </a: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these cases, it is useful to calculate the SAAG by subtracting the concentration of the ascites fluid albumin from the serum albumin. A gradient of &gt;11 g/L (1.1 g/dL) is 96% predictive that ascites is due to portal hypertension. </a:t>
            </a:r>
          </a:p>
          <a:p>
            <a:endParaRPr lang="en-US" sz="2400" dirty="0">
              <a:solidFill>
                <a:prstClr val="black"/>
              </a:solidFill>
              <a:latin typeface="Calibri" panose="020F0502020204030204"/>
            </a:endParaRP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Venous outflow obstruction due to cardiac failure or hepatic venous outflow obstruction can also cause a transudative ascites, as indicated by an albumin gradient of &gt;11 g/L (1.1 g/dL) but, unlike in cirrhosis, the total protein content is usually &gt;25 g/L (2.5 g/dL). </a:t>
            </a:r>
            <a:endParaRPr lang="en-US" sz="2400" dirty="0"/>
          </a:p>
        </p:txBody>
      </p:sp>
    </p:spTree>
    <p:extLst>
      <p:ext uri="{BB962C8B-B14F-4D97-AF65-F5344CB8AC3E}">
        <p14:creationId xmlns:p14="http://schemas.microsoft.com/office/powerpoint/2010/main" val="14458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6791-BBA9-F6E9-4BC3-59271F467822}"/>
              </a:ext>
            </a:extLst>
          </p:cNvPr>
          <p:cNvSpPr>
            <a:spLocks noGrp="1"/>
          </p:cNvSpPr>
          <p:nvPr>
            <p:ph type="title"/>
          </p:nvPr>
        </p:nvSpPr>
        <p:spPr/>
        <p:txBody>
          <a:bodyPr/>
          <a:lstStyle/>
          <a:p>
            <a:r>
              <a:rPr lang="en-US" b="1" dirty="0"/>
              <a:t>Oedema </a:t>
            </a:r>
          </a:p>
        </p:txBody>
      </p:sp>
      <p:sp>
        <p:nvSpPr>
          <p:cNvPr id="3" name="Content Placeholder 2">
            <a:extLst>
              <a:ext uri="{FF2B5EF4-FFF2-40B4-BE49-F238E27FC236}">
                <a16:creationId xmlns:a16="http://schemas.microsoft.com/office/drawing/2014/main" id="{0D4ED0AD-0896-C2CC-81A7-5DE12968A5DE}"/>
              </a:ext>
            </a:extLst>
          </p:cNvPr>
          <p:cNvSpPr>
            <a:spLocks noGrp="1"/>
          </p:cNvSpPr>
          <p:nvPr>
            <p:ph idx="1"/>
          </p:nvPr>
        </p:nvSpPr>
        <p:spPr/>
        <p:txBody>
          <a:bodyPr/>
          <a:lstStyle/>
          <a:p>
            <a:r>
              <a:rPr lang="en-US" dirty="0"/>
              <a:t>Oedema is caused by an excessive accumulation of fluid within the interstitial space.</a:t>
            </a:r>
          </a:p>
          <a:p>
            <a:endParaRPr lang="en-US" dirty="0"/>
          </a:p>
          <a:p>
            <a:r>
              <a:rPr lang="en-US" dirty="0"/>
              <a:t>Clinically, this can be detected by persistence of an indentation in tissue following pressure on the affected area (pitting oedema).</a:t>
            </a:r>
          </a:p>
          <a:p>
            <a:endParaRPr lang="en-US" dirty="0"/>
          </a:p>
          <a:p>
            <a:pPr marL="0" indent="0">
              <a:buNone/>
            </a:pPr>
            <a:endParaRPr lang="en-US" dirty="0"/>
          </a:p>
        </p:txBody>
      </p:sp>
    </p:spTree>
    <p:extLst>
      <p:ext uri="{BB962C8B-B14F-4D97-AF65-F5344CB8AC3E}">
        <p14:creationId xmlns:p14="http://schemas.microsoft.com/office/powerpoint/2010/main" val="298523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2DB60-39D9-7235-4F8F-669BFB344CD5}"/>
              </a:ext>
            </a:extLst>
          </p:cNvPr>
          <p:cNvSpPr>
            <a:spLocks noGrp="1"/>
          </p:cNvSpPr>
          <p:nvPr>
            <p:ph idx="1"/>
          </p:nvPr>
        </p:nvSpPr>
        <p:spPr>
          <a:xfrm>
            <a:off x="169333" y="745067"/>
            <a:ext cx="11802534" cy="5969000"/>
          </a:xfrm>
        </p:spPr>
        <p:txBody>
          <a:bodyPr>
            <a:normAutofit lnSpcReduction="10000"/>
          </a:bodyPr>
          <a:lstStyle/>
          <a:p>
            <a:r>
              <a:rPr lang="en-US" sz="2400" dirty="0"/>
              <a:t>High protein ascites (‘exudate’; protein concentration &gt;25 g/L (2.5 g/dL) or a SAAG of 1000 U/L identifies pancreatic ascites, whereas low ascites glucose concentrations suggest malignant disease or tuberculosis. </a:t>
            </a:r>
          </a:p>
          <a:p>
            <a:pPr marL="0" indent="0">
              <a:buNone/>
            </a:pPr>
            <a:endParaRPr lang="en-US" sz="2400" dirty="0"/>
          </a:p>
          <a:p>
            <a:r>
              <a:rPr lang="en-US" sz="2400" dirty="0"/>
              <a:t>Cytological examination may reveal malignant cells (one-third of cirrhotic patients with a bloody tap have a hepatocellular carcinoma). </a:t>
            </a:r>
          </a:p>
          <a:p>
            <a:endParaRPr lang="en-US" sz="2400" dirty="0"/>
          </a:p>
          <a:p>
            <a:r>
              <a:rPr lang="en-US" sz="2400" dirty="0"/>
              <a:t>Polymorphonuclear leucocyte counts of &gt;250 × 106 /L strongly suggest infection (spontaneous bacterial peritonitis; see below).</a:t>
            </a:r>
          </a:p>
          <a:p>
            <a:endParaRPr lang="en-US" sz="2400" dirty="0"/>
          </a:p>
          <a:p>
            <a:r>
              <a:rPr lang="en-US" sz="2400" dirty="0"/>
              <a:t> Laparoscopy can be valuable in detecting peritoneal disease. </a:t>
            </a:r>
          </a:p>
          <a:p>
            <a:endParaRPr lang="en-US" sz="2400" dirty="0"/>
          </a:p>
          <a:p>
            <a:r>
              <a:rPr lang="en-US" sz="2400" dirty="0"/>
              <a:t>The presence of triglyceride at a level &gt;1.1 g/L (110 mg/dL) is diagnostic of chylous ascites and suggests anatomical or functional abnormality of lymphatic drainage from the abdomen. The ascites in this context has a characteristic milky-white appearance.</a:t>
            </a:r>
          </a:p>
        </p:txBody>
      </p:sp>
    </p:spTree>
    <p:extLst>
      <p:ext uri="{BB962C8B-B14F-4D97-AF65-F5344CB8AC3E}">
        <p14:creationId xmlns:p14="http://schemas.microsoft.com/office/powerpoint/2010/main" val="150450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6DE3-951F-59C2-70E7-6CD9E644F3A9}"/>
              </a:ext>
            </a:extLst>
          </p:cNvPr>
          <p:cNvSpPr>
            <a:spLocks noGrp="1"/>
          </p:cNvSpPr>
          <p:nvPr>
            <p:ph type="title"/>
          </p:nvPr>
        </p:nvSpPr>
        <p:spPr/>
        <p:txBody>
          <a:bodyPr>
            <a:normAutofit/>
          </a:bodyPr>
          <a:lstStyle/>
          <a:p>
            <a:r>
              <a:rPr lang="en-US" sz="2800" b="1" dirty="0"/>
              <a:t>Management</a:t>
            </a:r>
          </a:p>
        </p:txBody>
      </p:sp>
      <p:sp>
        <p:nvSpPr>
          <p:cNvPr id="3" name="Content Placeholder 2">
            <a:extLst>
              <a:ext uri="{FF2B5EF4-FFF2-40B4-BE49-F238E27FC236}">
                <a16:creationId xmlns:a16="http://schemas.microsoft.com/office/drawing/2014/main" id="{911EE520-50E6-A2B4-6BD3-2A35E50CB348}"/>
              </a:ext>
            </a:extLst>
          </p:cNvPr>
          <p:cNvSpPr>
            <a:spLocks noGrp="1"/>
          </p:cNvSpPr>
          <p:nvPr>
            <p:ph idx="1"/>
          </p:nvPr>
        </p:nvSpPr>
        <p:spPr/>
        <p:txBody>
          <a:bodyPr>
            <a:normAutofit/>
          </a:bodyPr>
          <a:lstStyle/>
          <a:p>
            <a:r>
              <a:rPr lang="en-US" sz="2400" dirty="0"/>
              <a:t>Treatment of transudative ascites is based on:</a:t>
            </a:r>
          </a:p>
          <a:p>
            <a:r>
              <a:rPr lang="en-US" sz="2400" dirty="0"/>
              <a:t> restricting sodium and water intake, </a:t>
            </a:r>
          </a:p>
          <a:p>
            <a:r>
              <a:rPr lang="en-US" sz="2400" dirty="0"/>
              <a:t>promoting urine output with diuretics and,</a:t>
            </a:r>
          </a:p>
          <a:p>
            <a:r>
              <a:rPr lang="en-US" sz="2400" dirty="0"/>
              <a:t> if necessary, removing ascites directly by paracentesis. </a:t>
            </a:r>
          </a:p>
          <a:p>
            <a:endParaRPr lang="en-US" sz="2400" dirty="0"/>
          </a:p>
          <a:p>
            <a:r>
              <a:rPr lang="en-US" sz="2400" dirty="0"/>
              <a:t>Exudative ascites due to malignancy is treated with paracentesis but fluid replacement is generally not required. During management of ascites, the patient should be weighed regularly. Diuretics should be titrated to remove no more than 1 L of fluid daily, so body weight should not fall by more than 1 kg daily to avoid excessive fluid depletion .</a:t>
            </a:r>
          </a:p>
        </p:txBody>
      </p:sp>
    </p:spTree>
    <p:extLst>
      <p:ext uri="{BB962C8B-B14F-4D97-AF65-F5344CB8AC3E}">
        <p14:creationId xmlns:p14="http://schemas.microsoft.com/office/powerpoint/2010/main" val="57012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3C22-F9BC-FEBA-652A-E82658F2742B}"/>
              </a:ext>
            </a:extLst>
          </p:cNvPr>
          <p:cNvSpPr>
            <a:spLocks noGrp="1"/>
          </p:cNvSpPr>
          <p:nvPr>
            <p:ph type="title"/>
          </p:nvPr>
        </p:nvSpPr>
        <p:spPr>
          <a:xfrm>
            <a:off x="973668" y="1897592"/>
            <a:ext cx="10515600" cy="1325563"/>
          </a:xfrm>
        </p:spPr>
        <p:txBody>
          <a:bodyPr/>
          <a:lstStyle/>
          <a:p>
            <a:pPr algn="ctr"/>
            <a:r>
              <a:rPr lang="en-US" b="1" dirty="0">
                <a:solidFill>
                  <a:srgbClr val="FF0000"/>
                </a:solidFill>
              </a:rPr>
              <a:t>Thanks</a:t>
            </a:r>
          </a:p>
        </p:txBody>
      </p:sp>
    </p:spTree>
    <p:extLst>
      <p:ext uri="{BB962C8B-B14F-4D97-AF65-F5344CB8AC3E}">
        <p14:creationId xmlns:p14="http://schemas.microsoft.com/office/powerpoint/2010/main" val="23751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D3235-61CE-EC4D-225E-911B56B4529F}"/>
              </a:ext>
            </a:extLst>
          </p:cNvPr>
          <p:cNvSpPr>
            <a:spLocks noGrp="1"/>
          </p:cNvSpPr>
          <p:nvPr>
            <p:ph idx="1"/>
          </p:nvPr>
        </p:nvSpPr>
        <p:spPr/>
        <p:txBody>
          <a:bodyPr/>
          <a:lstStyle/>
          <a:p>
            <a:r>
              <a:rPr lang="en-US" dirty="0"/>
              <a:t>Pitting oedema tends to accumulate in the ankles during the day and improves overnight as the interstitial fluid is reabsorbed.</a:t>
            </a:r>
          </a:p>
          <a:p>
            <a:endParaRPr lang="en-US" dirty="0"/>
          </a:p>
          <a:p>
            <a:endParaRPr lang="en-US" dirty="0"/>
          </a:p>
          <a:p>
            <a:endParaRPr lang="en-US" dirty="0"/>
          </a:p>
          <a:p>
            <a:r>
              <a:rPr lang="en-US" dirty="0"/>
              <a:t> Non-pitting oedema is typical of lymphatic obstruction and may also occur as the result of excessive matrix deposition in tissues: </a:t>
            </a:r>
          </a:p>
        </p:txBody>
      </p:sp>
    </p:spTree>
    <p:extLst>
      <p:ext uri="{BB962C8B-B14F-4D97-AF65-F5344CB8AC3E}">
        <p14:creationId xmlns:p14="http://schemas.microsoft.com/office/powerpoint/2010/main" val="382876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tting edema: Symptoms, causes, and when to see a doctor">
            <a:extLst>
              <a:ext uri="{FF2B5EF4-FFF2-40B4-BE49-F238E27FC236}">
                <a16:creationId xmlns:a16="http://schemas.microsoft.com/office/drawing/2014/main" id="{7E9AE5AB-6273-D512-9D23-23A07314E8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18596"/>
            <a:ext cx="4714609" cy="57822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ial Swelling: Causes, Symptoms, Treatments, and More">
            <a:extLst>
              <a:ext uri="{FF2B5EF4-FFF2-40B4-BE49-F238E27FC236}">
                <a16:creationId xmlns:a16="http://schemas.microsoft.com/office/drawing/2014/main" id="{0227F014-D8D1-D9BF-AC9C-C41A82994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1" y="618595"/>
            <a:ext cx="6925732" cy="589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1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52092-FDC1-21F3-C9E2-6A0175E36CB1}"/>
              </a:ext>
            </a:extLst>
          </p:cNvPr>
          <p:cNvSpPr>
            <a:spLocks noGrp="1"/>
          </p:cNvSpPr>
          <p:nvPr>
            <p:ph idx="1"/>
          </p:nvPr>
        </p:nvSpPr>
        <p:spPr/>
        <p:txBody>
          <a:bodyPr/>
          <a:lstStyle/>
          <a:p>
            <a:endParaRPr lang="en-US" sz="2400" dirty="0"/>
          </a:p>
          <a:p>
            <a:r>
              <a:rPr lang="en-US" sz="2400" dirty="0"/>
              <a:t>Oedema usually painless , but can be painful .</a:t>
            </a:r>
          </a:p>
          <a:p>
            <a:endParaRPr lang="en-US" sz="2400" dirty="0"/>
          </a:p>
          <a:p>
            <a:endParaRPr lang="en-US" dirty="0"/>
          </a:p>
        </p:txBody>
      </p:sp>
    </p:spTree>
    <p:extLst>
      <p:ext uri="{BB962C8B-B14F-4D97-AF65-F5344CB8AC3E}">
        <p14:creationId xmlns:p14="http://schemas.microsoft.com/office/powerpoint/2010/main" val="229169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20253-D77C-81E5-F914-DEFF14246C5E}"/>
              </a:ext>
            </a:extLst>
          </p:cNvPr>
          <p:cNvSpPr>
            <a:spLocks noGrp="1"/>
          </p:cNvSpPr>
          <p:nvPr>
            <p:ph idx="1"/>
          </p:nvPr>
        </p:nvSpPr>
        <p:spPr>
          <a:xfrm>
            <a:off x="838200" y="130629"/>
            <a:ext cx="10515600" cy="6046334"/>
          </a:xfrm>
        </p:spPr>
        <p:txBody>
          <a:bodyPr/>
          <a:lstStyle/>
          <a:p>
            <a:pPr marL="0" indent="0">
              <a:buNone/>
            </a:pPr>
            <a:r>
              <a:rPr lang="en-US" dirty="0"/>
              <a:t>Clinical assessment :</a:t>
            </a:r>
          </a:p>
          <a:p>
            <a:endParaRPr lang="en-US" dirty="0"/>
          </a:p>
          <a:p>
            <a:r>
              <a:rPr lang="en-US" dirty="0"/>
              <a:t>Dependent areas, such as the ankles and lower legs, are typically affected first . </a:t>
            </a:r>
          </a:p>
          <a:p>
            <a:r>
              <a:rPr lang="en-US" dirty="0"/>
              <a:t>oedema can be restricted to the sacrum in bed-bound patients. </a:t>
            </a:r>
          </a:p>
          <a:p>
            <a:pPr marL="0" indent="0">
              <a:buNone/>
            </a:pPr>
            <a:endParaRPr lang="en-US" dirty="0"/>
          </a:p>
          <a:p>
            <a:r>
              <a:rPr lang="en-US" dirty="0"/>
              <a:t>With increasing severity, oedema spreads to affect the upper parts of the legs, the genitalia and abdomen.</a:t>
            </a:r>
          </a:p>
          <a:p>
            <a:endParaRPr lang="en-US" dirty="0"/>
          </a:p>
          <a:p>
            <a:r>
              <a:rPr lang="en-US" dirty="0"/>
              <a:t> Facial oedema on waking is common. </a:t>
            </a:r>
          </a:p>
        </p:txBody>
      </p:sp>
    </p:spTree>
    <p:extLst>
      <p:ext uri="{BB962C8B-B14F-4D97-AF65-F5344CB8AC3E}">
        <p14:creationId xmlns:p14="http://schemas.microsoft.com/office/powerpoint/2010/main" val="120184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FBD578-64B3-435B-A4B5-EB6924B51306}"/>
              </a:ext>
            </a:extLst>
          </p:cNvPr>
          <p:cNvPicPr>
            <a:picLocks noGrp="1" noChangeAspect="1"/>
          </p:cNvPicPr>
          <p:nvPr>
            <p:ph idx="1"/>
          </p:nvPr>
        </p:nvPicPr>
        <p:blipFill>
          <a:blip r:embed="rId2"/>
          <a:stretch>
            <a:fillRect/>
          </a:stretch>
        </p:blipFill>
        <p:spPr>
          <a:xfrm>
            <a:off x="1295400" y="101600"/>
            <a:ext cx="7357533" cy="6391275"/>
          </a:xfrm>
        </p:spPr>
      </p:pic>
    </p:spTree>
    <p:extLst>
      <p:ext uri="{BB962C8B-B14F-4D97-AF65-F5344CB8AC3E}">
        <p14:creationId xmlns:p14="http://schemas.microsoft.com/office/powerpoint/2010/main" val="220036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4627-224D-043C-21C6-7E7DD745AC7C}"/>
              </a:ext>
            </a:extLst>
          </p:cNvPr>
          <p:cNvSpPr>
            <a:spLocks noGrp="1"/>
          </p:cNvSpPr>
          <p:nvPr>
            <p:ph type="title"/>
          </p:nvPr>
        </p:nvSpPr>
        <p:spPr/>
        <p:txBody>
          <a:bodyPr>
            <a:normAutofit/>
          </a:bodyPr>
          <a:lstStyle/>
          <a:p>
            <a:r>
              <a:rPr lang="en-US" sz="2800" b="1" dirty="0"/>
              <a:t>Investigations</a:t>
            </a:r>
          </a:p>
        </p:txBody>
      </p:sp>
      <p:sp>
        <p:nvSpPr>
          <p:cNvPr id="3" name="Content Placeholder 2">
            <a:extLst>
              <a:ext uri="{FF2B5EF4-FFF2-40B4-BE49-F238E27FC236}">
                <a16:creationId xmlns:a16="http://schemas.microsoft.com/office/drawing/2014/main" id="{AF1E18D5-C22A-AB1A-CF2B-2FBE70DD2BC0}"/>
              </a:ext>
            </a:extLst>
          </p:cNvPr>
          <p:cNvSpPr>
            <a:spLocks noGrp="1"/>
          </p:cNvSpPr>
          <p:nvPr>
            <p:ph idx="1"/>
          </p:nvPr>
        </p:nvSpPr>
        <p:spPr/>
        <p:txBody>
          <a:bodyPr>
            <a:normAutofit/>
          </a:bodyPr>
          <a:lstStyle/>
          <a:p>
            <a:r>
              <a:rPr lang="en-US" sz="2400" dirty="0"/>
              <a:t>Oedema may be due to a number of causes , which are usually apparent from the history and examination of the cardiovascular system and abdomen.</a:t>
            </a:r>
          </a:p>
          <a:p>
            <a:endParaRPr lang="en-US" sz="2400" dirty="0"/>
          </a:p>
          <a:p>
            <a:r>
              <a:rPr lang="en-US" sz="2400" dirty="0"/>
              <a:t> Blood should be taken for measurement of urea and electrolytes, liver function and serum albumin, and the urine tested for protein. </a:t>
            </a:r>
          </a:p>
          <a:p>
            <a:endParaRPr lang="en-US" sz="2400" dirty="0"/>
          </a:p>
          <a:p>
            <a:r>
              <a:rPr lang="en-US" sz="2400" dirty="0"/>
              <a:t>Further imaging of the liver, heart or kidneys may be indicated, based on history and clinical examination.</a:t>
            </a:r>
          </a:p>
        </p:txBody>
      </p:sp>
    </p:spTree>
    <p:extLst>
      <p:ext uri="{BB962C8B-B14F-4D97-AF65-F5344CB8AC3E}">
        <p14:creationId xmlns:p14="http://schemas.microsoft.com/office/powerpoint/2010/main" val="11425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0D57-4812-DAF6-D7AD-F1B2E8030064}"/>
              </a:ext>
            </a:extLst>
          </p:cNvPr>
          <p:cNvSpPr>
            <a:spLocks noGrp="1"/>
          </p:cNvSpPr>
          <p:nvPr>
            <p:ph type="title"/>
          </p:nvPr>
        </p:nvSpPr>
        <p:spPr>
          <a:xfrm>
            <a:off x="838200" y="170392"/>
            <a:ext cx="10515600" cy="1325563"/>
          </a:xfrm>
        </p:spPr>
        <p:txBody>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Management</a:t>
            </a:r>
            <a:endParaRPr lang="en-US" b="1" dirty="0"/>
          </a:p>
        </p:txBody>
      </p:sp>
      <p:sp>
        <p:nvSpPr>
          <p:cNvPr id="3" name="Content Placeholder 2">
            <a:extLst>
              <a:ext uri="{FF2B5EF4-FFF2-40B4-BE49-F238E27FC236}">
                <a16:creationId xmlns:a16="http://schemas.microsoft.com/office/drawing/2014/main" id="{4E20B52D-F322-2D80-D4F6-038FF0996C24}"/>
              </a:ext>
            </a:extLst>
          </p:cNvPr>
          <p:cNvSpPr>
            <a:spLocks noGrp="1"/>
          </p:cNvSpPr>
          <p:nvPr>
            <p:ph idx="1"/>
          </p:nvPr>
        </p:nvSpPr>
        <p:spPr>
          <a:xfrm>
            <a:off x="838200" y="1591734"/>
            <a:ext cx="10515600" cy="4809066"/>
          </a:xfrm>
        </p:spPr>
        <p:txBody>
          <a:bodyPr>
            <a:normAutofit/>
          </a:bodyPr>
          <a:lstStyle/>
          <a:p>
            <a:r>
              <a:rPr lang="en-US" sz="2400" dirty="0"/>
              <a:t>Mild oedema usually responds to elevation of the legs, compression stockings, or a thiazide or a low dose of a loop diuretic, such as furosemide or bumetanide. </a:t>
            </a:r>
          </a:p>
          <a:p>
            <a:pPr marL="0" indent="0">
              <a:buNone/>
            </a:pPr>
            <a:endParaRPr lang="en-US" sz="2400" dirty="0"/>
          </a:p>
          <a:p>
            <a:r>
              <a:rPr lang="en-US" sz="2400" dirty="0"/>
              <a:t>In nephrotic syndrome, renal failure and severe cardiac failure, very large doses of diuretics, sometimes in combination, may be required to achieve a negative sodium and fluid balance.</a:t>
            </a:r>
          </a:p>
          <a:p>
            <a:pPr marL="0" indent="0">
              <a:buNone/>
            </a:pPr>
            <a:endParaRPr lang="en-US" sz="2400" dirty="0"/>
          </a:p>
          <a:p>
            <a:r>
              <a:rPr lang="en-US" sz="2400" dirty="0"/>
              <a:t> Restriction of sodium intake and fluid intake may be required. Diuretics are not helpful in the treatment of oedema caused by venous or lymphatic obstruction or by increased capillary permeability. </a:t>
            </a:r>
          </a:p>
          <a:p>
            <a:pPr marL="0" indent="0">
              <a:buNone/>
            </a:pPr>
            <a:endParaRPr lang="en-US" sz="2400" dirty="0"/>
          </a:p>
          <a:p>
            <a:r>
              <a:rPr lang="en-US" sz="2400" dirty="0"/>
              <a:t>Specific causes of oedema, such as venous thrombosis, should be treated.</a:t>
            </a:r>
          </a:p>
        </p:txBody>
      </p:sp>
    </p:spTree>
    <p:extLst>
      <p:ext uri="{BB962C8B-B14F-4D97-AF65-F5344CB8AC3E}">
        <p14:creationId xmlns:p14="http://schemas.microsoft.com/office/powerpoint/2010/main" val="370132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1144</Words>
  <Application>Microsoft Office PowerPoint</Application>
  <PresentationFormat>Widescreen</PresentationFormat>
  <Paragraphs>83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Oedema and Ascites</vt:lpstr>
      <vt:lpstr>Oedema </vt:lpstr>
      <vt:lpstr>PowerPoint Presentation</vt:lpstr>
      <vt:lpstr>PowerPoint Presentation</vt:lpstr>
      <vt:lpstr>PowerPoint Presentation</vt:lpstr>
      <vt:lpstr>PowerPoint Presentation</vt:lpstr>
      <vt:lpstr>PowerPoint Presentation</vt:lpstr>
      <vt:lpstr>Investigations</vt:lpstr>
      <vt:lpstr>Management</vt:lpstr>
      <vt:lpstr>Ascites</vt:lpstr>
      <vt:lpstr>PowerPoint Presentation</vt:lpstr>
      <vt:lpstr>PowerPoint Presentation</vt:lpstr>
      <vt:lpstr>PowerPoint Presentation</vt:lpstr>
      <vt:lpstr>PowerPoint Presentation</vt:lpstr>
      <vt:lpstr>PowerPoint Presentation</vt:lpstr>
      <vt:lpstr>PowerPoint Presentation</vt:lpstr>
      <vt:lpstr>Investigations</vt:lpstr>
      <vt:lpstr>PowerPoint Presentation</vt:lpstr>
      <vt:lpstr>PowerPoint Presentation</vt:lpstr>
      <vt:lpstr>PowerPoint Presentation</vt:lpstr>
      <vt:lpstr>Management</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Oedema and Ascites</dc:title>
  <dc:creator>Muntadher Abdulkareem</dc:creator>
  <cp:lastModifiedBy>Muntadher Abdulkareem</cp:lastModifiedBy>
  <cp:revision>2</cp:revision>
  <dcterms:created xsi:type="dcterms:W3CDTF">2023-03-22T19:03:04Z</dcterms:created>
  <dcterms:modified xsi:type="dcterms:W3CDTF">2023-03-23T01:51:22Z</dcterms:modified>
</cp:coreProperties>
</file>